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60" r:id="rId5"/>
    <p:sldId id="261" r:id="rId6"/>
    <p:sldId id="262" r:id="rId7"/>
    <p:sldId id="271" r:id="rId8"/>
    <p:sldId id="272" r:id="rId9"/>
    <p:sldId id="263" r:id="rId10"/>
    <p:sldId id="265" r:id="rId11"/>
    <p:sldId id="266" r:id="rId12"/>
    <p:sldId id="267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513184"/>
            <a:ext cx="8825658" cy="3816221"/>
          </a:xfrm>
        </p:spPr>
        <p:txBody>
          <a:bodyPr/>
          <a:lstStyle/>
          <a:p>
            <a:pPr algn="ctr"/>
            <a:r>
              <a:rPr lang="cs-CZ" sz="4800" b="1" dirty="0">
                <a:solidFill>
                  <a:schemeClr val="bg1"/>
                </a:solidFill>
              </a:rPr>
              <a:t>Terénní práce </a:t>
            </a:r>
            <a:br>
              <a:rPr lang="cs-CZ" sz="4800" b="1" dirty="0">
                <a:solidFill>
                  <a:schemeClr val="bg1"/>
                </a:solidFill>
              </a:rPr>
            </a:br>
            <a:r>
              <a:rPr lang="cs-CZ" sz="4800" b="1" dirty="0">
                <a:solidFill>
                  <a:schemeClr val="bg1"/>
                </a:solidFill>
              </a:rPr>
              <a:t>a výchova ke vzdělávání</a:t>
            </a:r>
            <a:br>
              <a:rPr lang="cs-CZ" sz="4800" b="1" dirty="0">
                <a:solidFill>
                  <a:schemeClr val="bg1"/>
                </a:solidFill>
              </a:rPr>
            </a:br>
            <a:r>
              <a:rPr lang="cs-CZ" sz="4800" b="1" dirty="0">
                <a:solidFill>
                  <a:schemeClr val="bg1"/>
                </a:solidFill>
              </a:rPr>
              <a:t/>
            </a:r>
            <a:br>
              <a:rPr lang="cs-CZ" sz="4800" b="1" dirty="0">
                <a:solidFill>
                  <a:schemeClr val="bg1"/>
                </a:solidFill>
              </a:rPr>
            </a:br>
            <a:r>
              <a:rPr lang="cs-CZ" sz="3600" b="1" i="1" dirty="0">
                <a:solidFill>
                  <a:schemeClr val="bg1"/>
                </a:solidFill>
              </a:rPr>
              <a:t>Schrödingerův institut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525347"/>
            <a:ext cx="8825658" cy="1113453"/>
          </a:xfrm>
        </p:spPr>
        <p:txBody>
          <a:bodyPr>
            <a:normAutofit/>
          </a:bodyPr>
          <a:lstStyle/>
          <a:p>
            <a:pPr algn="ctr"/>
            <a:r>
              <a:rPr lang="cs-CZ" b="1" i="1" dirty="0">
                <a:solidFill>
                  <a:schemeClr val="bg1"/>
                </a:solidFill>
              </a:rPr>
              <a:t>Online konference </a:t>
            </a:r>
          </a:p>
          <a:p>
            <a:pPr algn="ctr"/>
            <a:r>
              <a:rPr lang="cs-CZ" b="1" i="1" dirty="0">
                <a:solidFill>
                  <a:schemeClr val="bg1"/>
                </a:solidFill>
              </a:rPr>
              <a:t>Podpora úspěšného vzdělávání v Ústeckém kraji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" y="79310"/>
            <a:ext cx="1862445" cy="23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1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Kočičí akademie a Koťátko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Jak si teď vedeme, aneb výsledky evaluace </a:t>
            </a:r>
          </a:p>
          <a:p>
            <a:pPr marL="0" lv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dirty="0">
                <a:solidFill>
                  <a:schemeClr val="bg1"/>
                </a:solidFill>
              </a:rPr>
              <a:t>Proč děti do Kočičí akademie chodí? Jak ji hodnotí? Co jim to 	přináší?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Práce s týmem i s jednotlivými pedagogy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</a:rPr>
              <a:t>	</a:t>
            </a:r>
            <a:r>
              <a:rPr lang="cs-CZ" sz="1800" dirty="0">
                <a:solidFill>
                  <a:schemeClr val="bg1"/>
                </a:solidFill>
              </a:rPr>
              <a:t>psychohygiena je základem dobré práce pedagoga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	soustavné vzdělávání práci pedagoga podporuje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  kvalitní a přátelský kolektiv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2176"/>
            <a:ext cx="1196811" cy="15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1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Kočičí akademie a Koťátko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Kam se můžeme posunout dál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Více míst, kde můžeme pomáhat, více dětí, které můžeme podchytit a rozvíjet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Úskalí – více dětí, více pedagogů, více peněz a do toho změna financování SVČ </a:t>
            </a:r>
            <a:r>
              <a:rPr lang="cs-CZ" sz="1600">
                <a:solidFill>
                  <a:schemeClr val="bg1"/>
                </a:solidFill>
              </a:rPr>
              <a:t>od </a:t>
            </a:r>
            <a:r>
              <a:rPr lang="cs-CZ" sz="1600" smtClean="0">
                <a:solidFill>
                  <a:schemeClr val="bg1"/>
                </a:solidFill>
              </a:rPr>
              <a:t>školního roku 2021/2022</a:t>
            </a:r>
            <a:endParaRPr lang="cs-CZ" sz="1600" dirty="0">
              <a:solidFill>
                <a:schemeClr val="bg1"/>
              </a:solidFill>
            </a:endParaRP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Lze naše zkušenosti využít i jinde?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Kočičí akademii lze provozovat všude – nízkoprahová zařízení, DDM, spolky, domovní aktivity, studenti, atd. Nízkonákladové, ale efektivní.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Co může Schrödingerův institut nabídnout</a:t>
            </a:r>
          </a:p>
          <a:p>
            <a:r>
              <a:rPr lang="cs-CZ" sz="1800" dirty="0">
                <a:solidFill>
                  <a:schemeClr val="bg1"/>
                </a:solidFill>
              </a:rPr>
              <a:t>Zkušenosti ověřené praxí, školení, praktické ukázky práce, stáže, aj.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68286"/>
            <a:ext cx="1263486" cy="15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3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985405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Děkuji Vám za pozornost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 přeji všem hodně radosti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při práci s našimi nejmenšími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 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 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1800" b="1" i="1" dirty="0">
                <a:solidFill>
                  <a:schemeClr val="bg1"/>
                </a:solidFill>
              </a:rPr>
              <a:t>Bc. Gabriela Doušová</a:t>
            </a:r>
            <a:r>
              <a:rPr lang="cs-CZ" b="1" dirty="0">
                <a:solidFill>
                  <a:schemeClr val="bg1"/>
                </a:solidFill>
              </a:rPr>
              <a:t/>
            </a:r>
            <a:br>
              <a:rPr lang="cs-CZ" b="1" dirty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30" y="3745283"/>
            <a:ext cx="1487553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6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63B05-90AC-4FD5-B2FA-91B5533E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Schrödingerův institut  </a:t>
            </a:r>
            <a:r>
              <a:rPr lang="cs-CZ" sz="2000" b="1" dirty="0">
                <a:solidFill>
                  <a:schemeClr val="bg1"/>
                </a:solidFill>
              </a:rPr>
              <a:t/>
            </a:r>
            <a:br>
              <a:rPr lang="cs-CZ" sz="2000" b="1" dirty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současnost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605990-6FFF-49A1-BE4D-B87F2C1A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řes </a:t>
            </a:r>
            <a:r>
              <a:rPr lang="cs-CZ" b="1" dirty="0">
                <a:solidFill>
                  <a:schemeClr val="bg1"/>
                </a:solidFill>
              </a:rPr>
              <a:t>4 tisíce členů</a:t>
            </a:r>
          </a:p>
          <a:p>
            <a:r>
              <a:rPr lang="cs-CZ" b="1" dirty="0">
                <a:solidFill>
                  <a:schemeClr val="bg1"/>
                </a:solidFill>
              </a:rPr>
              <a:t>více než 40 míst ve Šluknovském výběžku</a:t>
            </a:r>
          </a:p>
          <a:p>
            <a:r>
              <a:rPr lang="cs-CZ" b="1" dirty="0">
                <a:solidFill>
                  <a:schemeClr val="bg1"/>
                </a:solidFill>
              </a:rPr>
              <a:t>přes dvě stě pravidelných aktivit a stovky aktivit nepravidelných</a:t>
            </a:r>
          </a:p>
          <a:p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ět </a:t>
            </a:r>
            <a:r>
              <a:rPr lang="cs-CZ" b="1" dirty="0">
                <a:solidFill>
                  <a:schemeClr val="bg1"/>
                </a:solidFill>
              </a:rPr>
              <a:t>akademií – BAŠ, VAŠ, SAŠ, HAŠ a USI </a:t>
            </a:r>
          </a:p>
          <a:p>
            <a:r>
              <a:rPr lang="cs-CZ" b="1" dirty="0">
                <a:solidFill>
                  <a:schemeClr val="bg1"/>
                </a:solidFill>
              </a:rPr>
              <a:t>s</a:t>
            </a:r>
            <a:r>
              <a:rPr lang="cs-CZ" b="1" dirty="0" smtClean="0">
                <a:solidFill>
                  <a:schemeClr val="bg1"/>
                </a:solidFill>
              </a:rPr>
              <a:t>edm </a:t>
            </a:r>
            <a:r>
              <a:rPr lang="cs-CZ" b="1" dirty="0">
                <a:solidFill>
                  <a:schemeClr val="bg1"/>
                </a:solidFill>
              </a:rPr>
              <a:t>středisek – Klášter Jiříkov, Klubovna Velký Šenov, </a:t>
            </a:r>
            <a:r>
              <a:rPr lang="cs-CZ" b="1" dirty="0" err="1">
                <a:solidFill>
                  <a:schemeClr val="bg1"/>
                </a:solidFill>
              </a:rPr>
              <a:t>Loutkáč</a:t>
            </a:r>
            <a:r>
              <a:rPr lang="cs-CZ" b="1" dirty="0">
                <a:solidFill>
                  <a:schemeClr val="bg1"/>
                </a:solidFill>
              </a:rPr>
              <a:t> Dolní Poustevna, Středisko Baťa Rumburk, Tančírna </a:t>
            </a:r>
            <a:r>
              <a:rPr lang="cs-CZ" b="1" dirty="0" err="1">
                <a:solidFill>
                  <a:schemeClr val="bg1"/>
                </a:solidFill>
              </a:rPr>
              <a:t>Balahala</a:t>
            </a:r>
            <a:r>
              <a:rPr lang="cs-CZ" b="1" dirty="0">
                <a:solidFill>
                  <a:schemeClr val="bg1"/>
                </a:solidFill>
              </a:rPr>
              <a:t> Rumburk, Výtvarný ateliér Rumburk, Klubovna </a:t>
            </a:r>
            <a:r>
              <a:rPr lang="cs-CZ" b="1" dirty="0" smtClean="0">
                <a:solidFill>
                  <a:schemeClr val="bg1"/>
                </a:solidFill>
              </a:rPr>
              <a:t>Varnsdorf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Kočičí akademie</a:t>
            </a:r>
          </a:p>
          <a:p>
            <a:r>
              <a:rPr lang="cs-CZ" b="1" dirty="0">
                <a:solidFill>
                  <a:schemeClr val="bg1"/>
                </a:solidFill>
              </a:rPr>
              <a:t>Předškolní klub Koťátko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63D6A7-B05E-4E62-B9CD-A0CD444F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67618"/>
            <a:ext cx="1343496" cy="16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Co je Kočičí akademie a co předškolní klub Koťátko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Předškolní klub Koťátko - </a:t>
            </a:r>
            <a:r>
              <a:rPr lang="cs-CZ" sz="1200" b="1" dirty="0">
                <a:solidFill>
                  <a:schemeClr val="bg1"/>
                </a:solidFill>
              </a:rPr>
              <a:t>rodinné prostředí pro děti od dvou do šesti let, pocházející ze sociálně slabého či sociálně nepodnětného prostředí.</a:t>
            </a:r>
          </a:p>
          <a:p>
            <a:r>
              <a:rPr lang="cs-CZ" b="1" dirty="0">
                <a:solidFill>
                  <a:schemeClr val="bg1"/>
                </a:solidFill>
              </a:rPr>
              <a:t>Kočičí akademie - </a:t>
            </a:r>
            <a:r>
              <a:rPr lang="cs-CZ" sz="1200" b="1" dirty="0">
                <a:solidFill>
                  <a:schemeClr val="bg1"/>
                </a:solidFill>
              </a:rPr>
              <a:t>domácí prostředí pro přípravu dětí na školní vyučování pro děti ze základních škol </a:t>
            </a:r>
          </a:p>
          <a:p>
            <a:pPr lvl="0"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</a:rPr>
              <a:t>O co nám jde </a:t>
            </a:r>
            <a:r>
              <a:rPr lang="cs-CZ" sz="1400" dirty="0">
                <a:solidFill>
                  <a:schemeClr val="bg1"/>
                </a:solidFill>
              </a:rPr>
              <a:t>– </a:t>
            </a:r>
            <a:r>
              <a:rPr lang="cs-CZ" sz="1200" b="1" dirty="0">
                <a:solidFill>
                  <a:schemeClr val="bg1"/>
                </a:solidFill>
              </a:rPr>
              <a:t>prostřednictvím láskyplné výchovy a nenásilným vedením zrušit sociální, vědomostní a společenské handicapy a bariéry mezi dětmi, odstranit školní neúspěšnost, pozitivně naladit k touze po získávání informací a vzdělávání, naučit se vnímat své povinnosti jako závazek vůči </a:t>
            </a:r>
            <a:r>
              <a:rPr lang="cs-CZ" sz="1200" b="1" dirty="0" smtClean="0">
                <a:solidFill>
                  <a:schemeClr val="bg1"/>
                </a:solidFill>
              </a:rPr>
              <a:t>sobě samému </a:t>
            </a:r>
            <a:r>
              <a:rPr lang="cs-CZ" sz="1200" b="1" dirty="0">
                <a:solidFill>
                  <a:schemeClr val="bg1"/>
                </a:solidFill>
              </a:rPr>
              <a:t>i druhým, a snahu plnit je co nejzodpovědněji</a:t>
            </a:r>
          </a:p>
          <a:p>
            <a:pPr lvl="0"/>
            <a:r>
              <a:rPr lang="cs-CZ" sz="1800" b="1" dirty="0">
                <a:solidFill>
                  <a:schemeClr val="bg1"/>
                </a:solidFill>
              </a:rPr>
              <a:t>Sociálně slabá rodina nemusí být rodina nepodnětná</a:t>
            </a:r>
          </a:p>
          <a:p>
            <a:pPr lvl="0"/>
            <a:r>
              <a:rPr lang="cs-CZ" sz="1800" b="1" dirty="0">
                <a:solidFill>
                  <a:schemeClr val="bg1"/>
                </a:solidFill>
              </a:rPr>
              <a:t>Nepodnětná rodina může být i hodně bohatá</a:t>
            </a:r>
          </a:p>
          <a:p>
            <a:pPr lvl="0">
              <a:lnSpc>
                <a:spcPct val="150000"/>
              </a:lnSpc>
            </a:pP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01842"/>
            <a:ext cx="1236816" cy="15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Koťátko a Kočičí akademie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začátky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Rok 2014  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Jaké jsou výchovné a vzdělávací cíle?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Hrajeme si na funkční rodinu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Kam jsme se posunuli, kde jsme teď?</a:t>
            </a:r>
          </a:p>
          <a:p>
            <a:pPr lvl="0"/>
            <a:endParaRPr lang="cs-CZ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5064"/>
            <a:ext cx="1250151" cy="1572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743" y="2052918"/>
            <a:ext cx="2976110" cy="22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Kočičí akademie a Koťátko  podmínky pro radostnou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Pedagog – máma, táta a kopec lásky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Zázemí – jako </a:t>
            </a:r>
            <a:r>
              <a:rPr lang="cs-CZ" b="1" dirty="0">
                <a:solidFill>
                  <a:schemeClr val="bg1"/>
                </a:solidFill>
              </a:rPr>
              <a:t>doma – </a:t>
            </a:r>
            <a:r>
              <a:rPr lang="cs-CZ" b="1" dirty="0">
                <a:solidFill>
                  <a:schemeClr val="bg1"/>
                </a:solidFill>
              </a:rPr>
              <a:t>kuchyně a obýváky 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Motivace dětí – peníze, dárky, bonbony? Co opravdu funguje?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53" y="4163016"/>
            <a:ext cx="2809587" cy="21071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99" y="3556516"/>
            <a:ext cx="3788275" cy="28412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693" y="425459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2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Schrödingerův institut –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Škola a Kočičí akademie</a:t>
            </a:r>
            <a:endParaRPr lang="cs-CZ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spolupráce se školami je nezbytná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vzájemná podpora – vzájemná pomoc organizací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koordinace práce a péče o dítě – gestor, tutor vs. třídní učitel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společný zájem a společné řešení problémů – učení, zkoušení, kázeň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Golemův efekt a </a:t>
            </a:r>
            <a:r>
              <a:rPr lang="cs-CZ" sz="1800" dirty="0" err="1">
                <a:solidFill>
                  <a:schemeClr val="bg1"/>
                </a:solidFill>
              </a:rPr>
              <a:t>Pygmalion</a:t>
            </a:r>
            <a:r>
              <a:rPr lang="cs-CZ" sz="1800" dirty="0">
                <a:solidFill>
                  <a:schemeClr val="bg1"/>
                </a:solidFill>
              </a:rPr>
              <a:t> efekt.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9562"/>
            <a:ext cx="1310159" cy="16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Schrödingerův institut –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Rodiče a Koťátko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v</a:t>
            </a:r>
            <a:r>
              <a:rPr lang="cs-CZ" sz="1800" dirty="0" smtClean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Koťátku práce s rodiči je zásadní, v Kočičí akademii není  nezbytná</a:t>
            </a:r>
          </a:p>
          <a:p>
            <a:pPr lv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odstraňování nedůvěry – Nechci mít ze syna </a:t>
            </a:r>
            <a:r>
              <a:rPr lang="cs-CZ" sz="1800" dirty="0" err="1">
                <a:solidFill>
                  <a:schemeClr val="bg1"/>
                </a:solidFill>
              </a:rPr>
              <a:t>gádžo</a:t>
            </a:r>
            <a:r>
              <a:rPr lang="cs-CZ" sz="1800" dirty="0">
                <a:solidFill>
                  <a:schemeClr val="bg1"/>
                </a:solidFill>
              </a:rPr>
              <a:t>! </a:t>
            </a:r>
          </a:p>
          <a:p>
            <a:pPr lv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společné cíle – štěstí a spokojenost dítěte především</a:t>
            </a:r>
          </a:p>
          <a:p>
            <a:pPr lv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společná radost – jsem pyšný na to, co umí moje/naše dítě</a:t>
            </a:r>
          </a:p>
          <a:p>
            <a:pPr lv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ú</a:t>
            </a:r>
            <a:r>
              <a:rPr lang="cs-CZ" sz="1800" dirty="0" smtClean="0">
                <a:solidFill>
                  <a:schemeClr val="bg1"/>
                </a:solidFill>
              </a:rPr>
              <a:t>skalí </a:t>
            </a:r>
            <a:r>
              <a:rPr lang="cs-CZ" sz="1800" dirty="0">
                <a:solidFill>
                  <a:schemeClr val="bg1"/>
                </a:solidFill>
              </a:rPr>
              <a:t>spolupráce - pozor na emoce, na manipulaci a vydírání!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6340"/>
            <a:ext cx="1310159" cy="16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6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Schrödingerův institut –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Terénní pracovník – Koťátko i Kočičí akademie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</a:t>
            </a:r>
            <a:r>
              <a:rPr lang="cs-CZ" sz="1800" dirty="0" smtClean="0">
                <a:solidFill>
                  <a:schemeClr val="bg1"/>
                </a:solidFill>
              </a:rPr>
              <a:t>pojka </a:t>
            </a:r>
            <a:r>
              <a:rPr lang="cs-CZ" sz="1800" dirty="0">
                <a:solidFill>
                  <a:schemeClr val="bg1"/>
                </a:solidFill>
              </a:rPr>
              <a:t>mezi rodiči a institutem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v</a:t>
            </a:r>
            <a:r>
              <a:rPr lang="cs-CZ" sz="1800" dirty="0" smtClean="0">
                <a:solidFill>
                  <a:schemeClr val="bg1"/>
                </a:solidFill>
              </a:rPr>
              <a:t>ysvětluje</a:t>
            </a:r>
            <a:r>
              <a:rPr lang="cs-CZ" sz="1800" dirty="0">
                <a:solidFill>
                  <a:schemeClr val="bg1"/>
                </a:solidFill>
              </a:rPr>
              <a:t>, motivuje, podporuje, pomáhá rodičům i dětem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</a:t>
            </a:r>
            <a:r>
              <a:rPr lang="cs-CZ" sz="1800" dirty="0" smtClean="0">
                <a:solidFill>
                  <a:schemeClr val="bg1"/>
                </a:solidFill>
              </a:rPr>
              <a:t>omáhá </a:t>
            </a:r>
            <a:r>
              <a:rPr lang="cs-CZ" sz="1800" dirty="0">
                <a:solidFill>
                  <a:schemeClr val="bg1"/>
                </a:solidFill>
              </a:rPr>
              <a:t>pedagogům zorientovat se v problematice  komunit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p</a:t>
            </a:r>
            <a:r>
              <a:rPr lang="cs-CZ" sz="1800" dirty="0" smtClean="0">
                <a:solidFill>
                  <a:schemeClr val="bg1"/>
                </a:solidFill>
              </a:rPr>
              <a:t>odporuje </a:t>
            </a:r>
            <a:r>
              <a:rPr lang="cs-CZ" sz="1800" dirty="0">
                <a:solidFill>
                  <a:schemeClr val="bg1"/>
                </a:solidFill>
              </a:rPr>
              <a:t>práci institutu vytvářením pozitivních vztahů mezi pedagogy a rodiči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1"/>
                </a:solidFill>
              </a:rPr>
              <a:t>s</a:t>
            </a:r>
            <a:r>
              <a:rPr lang="cs-CZ" sz="1800" dirty="0" smtClean="0">
                <a:solidFill>
                  <a:schemeClr val="bg1"/>
                </a:solidFill>
              </a:rPr>
              <a:t>leduje </a:t>
            </a:r>
            <a:r>
              <a:rPr lang="cs-CZ" sz="1800" dirty="0">
                <a:solidFill>
                  <a:schemeClr val="bg1"/>
                </a:solidFill>
              </a:rPr>
              <a:t>problematiku rodin a dětí, je schopen řešit jednoduché problémy nebo pomáhá s řešením problémů složitějších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26340"/>
            <a:ext cx="1296824" cy="16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Schrödingerův institut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terénní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Pedagog jako terénní pracovník </a:t>
            </a:r>
            <a:r>
              <a:rPr lang="cs-CZ" dirty="0">
                <a:solidFill>
                  <a:schemeClr val="bg1"/>
                </a:solidFill>
              </a:rPr>
              <a:t>– </a:t>
            </a:r>
            <a:r>
              <a:rPr lang="cs-CZ" sz="1800" dirty="0">
                <a:solidFill>
                  <a:schemeClr val="bg1"/>
                </a:solidFill>
              </a:rPr>
              <a:t>nejlepší řešení ve vztahu k institutu, dětem a jejich rodinám. Časově a psychicky nesmírně náročné. Nutné udržet si přátelský odstup, nesklouznout do „kamarádění“ – nebezpečí zneužití přátelství.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Sociální pracovník jako terénní pracovník </a:t>
            </a:r>
            <a:r>
              <a:rPr lang="cs-CZ" sz="1800" dirty="0">
                <a:solidFill>
                  <a:schemeClr val="bg1"/>
                </a:solidFill>
              </a:rPr>
              <a:t>– střet zájmů mezi povinnostmi a poslání sociálního pracovníka a pracovníka školského </a:t>
            </a:r>
            <a:r>
              <a:rPr lang="cs-CZ" sz="1800" dirty="0" smtClean="0">
                <a:solidFill>
                  <a:schemeClr val="bg1"/>
                </a:solidFill>
              </a:rPr>
              <a:t>zařízení</a:t>
            </a:r>
            <a:r>
              <a:rPr lang="cs-CZ" sz="1800" dirty="0">
                <a:solidFill>
                  <a:schemeClr val="bg1"/>
                </a:solidFill>
              </a:rPr>
              <a:t>. Tyto dvě funkce nelze skloubit – nedoporučujeme!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Člen minority (Rom) jako terénní pracovník </a:t>
            </a:r>
            <a:r>
              <a:rPr lang="cs-CZ" sz="1800" b="1" dirty="0">
                <a:solidFill>
                  <a:schemeClr val="bg1"/>
                </a:solidFill>
              </a:rPr>
              <a:t>– </a:t>
            </a:r>
            <a:r>
              <a:rPr lang="cs-CZ" sz="1800" dirty="0">
                <a:solidFill>
                  <a:schemeClr val="bg1"/>
                </a:solidFill>
              </a:rPr>
              <a:t>řešení, které má svá velká rizika. Je těžké, ne-li nemožné udržet si přátelský odstup. Rodinné vztahy a zákony minority dominují v těchto vztazích.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620"/>
            <a:ext cx="1223481" cy="15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2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735</Words>
  <Application>Microsoft Office PowerPoint</Application>
  <PresentationFormat>Širokoúhlá obrazovka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Terénní práce  a výchova ke vzdělávání  Schrödingerův institut</vt:lpstr>
      <vt:lpstr>Schrödingerův institut   současnost</vt:lpstr>
      <vt:lpstr>Co je Kočičí akademie a co předškolní klub Koťátko</vt:lpstr>
      <vt:lpstr>Koťátko a Kočičí akademie začátky</vt:lpstr>
      <vt:lpstr>Kočičí akademie a Koťátko  podmínky pro radostnou práci</vt:lpstr>
      <vt:lpstr>Schrödingerův institut – spolupráce</vt:lpstr>
      <vt:lpstr>Schrödingerův institut – spolupráce</vt:lpstr>
      <vt:lpstr>Schrödingerův institut – spolupráce</vt:lpstr>
      <vt:lpstr>Schrödingerův institut  terénní práce</vt:lpstr>
      <vt:lpstr>Kočičí akademie a Koťátko dnes</vt:lpstr>
      <vt:lpstr>Kočičí akademie a Koťátko</vt:lpstr>
      <vt:lpstr> Děkuji Vám za pozornost   a přeji všem hodně radosti  při práci s našimi nejmenšími      Bc. Gabriela Doušová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Terénní práce  a výchova ke vzdělávání  Schrödingerův institut</dc:title>
  <dc:creator>Gabriela Doušová</dc:creator>
  <cp:lastModifiedBy>Vosecká Vladimíra</cp:lastModifiedBy>
  <cp:revision>41</cp:revision>
  <cp:lastPrinted>2021-03-12T11:13:17Z</cp:lastPrinted>
  <dcterms:created xsi:type="dcterms:W3CDTF">2021-03-05T08:38:36Z</dcterms:created>
  <dcterms:modified xsi:type="dcterms:W3CDTF">2021-07-27T10:59:39Z</dcterms:modified>
</cp:coreProperties>
</file>