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3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3DEDB-DAA2-4BB5-89CA-4CC44D5C5083}" v="3" dt="2024-06-03T13:38:04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las Ondřej" userId="0f6412d1-0305-450d-9da6-c23bbb1f8f6a" providerId="ADAL" clId="{F433DEDB-DAA2-4BB5-89CA-4CC44D5C5083}"/>
    <pc:docChg chg="modSld">
      <pc:chgData name="Pavlas Ondřej" userId="0f6412d1-0305-450d-9da6-c23bbb1f8f6a" providerId="ADAL" clId="{F433DEDB-DAA2-4BB5-89CA-4CC44D5C5083}" dt="2024-06-03T13:38:04.527" v="2" actId="1076"/>
      <pc:docMkLst>
        <pc:docMk/>
      </pc:docMkLst>
      <pc:sldChg chg="modSp">
        <pc:chgData name="Pavlas Ondřej" userId="0f6412d1-0305-450d-9da6-c23bbb1f8f6a" providerId="ADAL" clId="{F433DEDB-DAA2-4BB5-89CA-4CC44D5C5083}" dt="2024-06-03T13:38:04.527" v="2" actId="1076"/>
        <pc:sldMkLst>
          <pc:docMk/>
          <pc:sldMk cId="3319606620" sldId="258"/>
        </pc:sldMkLst>
        <pc:picChg chg="mod">
          <ac:chgData name="Pavlas Ondřej" userId="0f6412d1-0305-450d-9da6-c23bbb1f8f6a" providerId="ADAL" clId="{F433DEDB-DAA2-4BB5-89CA-4CC44D5C5083}" dt="2024-06-03T13:38:04.527" v="2" actId="1076"/>
          <ac:picMkLst>
            <pc:docMk/>
            <pc:sldMk cId="3319606620" sldId="258"/>
            <ac:picMk id="4" creationId="{00000000-0000-0000-0000-000000000000}"/>
          </ac:picMkLst>
        </pc:picChg>
      </pc:sldChg>
    </pc:docChg>
  </pc:docChgLst>
  <pc:docChgLst>
    <pc:chgData name="Martina Pavlasová" userId="4686198448792524" providerId="LiveId" clId="{EAFD5CAC-1BA8-4620-9235-E65791981E60}"/>
    <pc:docChg chg="custSel addSld modSld">
      <pc:chgData name="Martina Pavlasová" userId="4686198448792524" providerId="LiveId" clId="{EAFD5CAC-1BA8-4620-9235-E65791981E60}" dt="2022-09-11T16:11:35.266" v="37"/>
      <pc:docMkLst>
        <pc:docMk/>
      </pc:docMkLst>
      <pc:sldChg chg="modNotesTx">
        <pc:chgData name="Martina Pavlasová" userId="4686198448792524" providerId="LiveId" clId="{EAFD5CAC-1BA8-4620-9235-E65791981E60}" dt="2022-09-11T16:11:09.901" v="29"/>
        <pc:sldMkLst>
          <pc:docMk/>
          <pc:sldMk cId="3657476856" sldId="257"/>
        </pc:sldMkLst>
      </pc:sldChg>
      <pc:sldChg chg="modNotesTx">
        <pc:chgData name="Martina Pavlasová" userId="4686198448792524" providerId="LiveId" clId="{EAFD5CAC-1BA8-4620-9235-E65791981E60}" dt="2022-09-11T16:11:35.266" v="37"/>
        <pc:sldMkLst>
          <pc:docMk/>
          <pc:sldMk cId="3319606620" sldId="258"/>
        </pc:sldMkLst>
      </pc:sldChg>
      <pc:sldChg chg="modSp new mod">
        <pc:chgData name="Martina Pavlasová" userId="4686198448792524" providerId="LiveId" clId="{EAFD5CAC-1BA8-4620-9235-E65791981E60}" dt="2022-09-11T16:11:26.327" v="36" actId="20577"/>
        <pc:sldMkLst>
          <pc:docMk/>
          <pc:sldMk cId="2476088916" sldId="264"/>
        </pc:sldMkLst>
        <pc:spChg chg="mod">
          <ac:chgData name="Martina Pavlasová" userId="4686198448792524" providerId="LiveId" clId="{EAFD5CAC-1BA8-4620-9235-E65791981E60}" dt="2022-09-11T16:10:10.588" v="27" actId="20577"/>
          <ac:spMkLst>
            <pc:docMk/>
            <pc:sldMk cId="2476088916" sldId="264"/>
            <ac:spMk id="2" creationId="{D251E2C6-EB45-4E91-5A6B-EF2D958B418C}"/>
          </ac:spMkLst>
        </pc:spChg>
        <pc:spChg chg="mod">
          <ac:chgData name="Martina Pavlasová" userId="4686198448792524" providerId="LiveId" clId="{EAFD5CAC-1BA8-4620-9235-E65791981E60}" dt="2022-09-11T16:11:26.327" v="36" actId="20577"/>
          <ac:spMkLst>
            <pc:docMk/>
            <pc:sldMk cId="2476088916" sldId="264"/>
            <ac:spMk id="3" creationId="{F6612F11-7986-9DFC-4149-859A015404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35CF2-A9C3-43B2-B92C-5B8D384F0F17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92600-D8AA-4A79-B926-010A564C23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9293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44748865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11628101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By Julienhascoat25 - Own work, CC BY-SA 4.0, </a:t>
            </a:r>
            <a:r>
              <a:rPr lang="en-US" dirty="0">
                <a:hlinkClick r:id="rId3"/>
              </a:rPr>
              <a:t>https://commons.wikimedia.org/w/index.php?curid=44748865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92600-D8AA-4A79-B926-010A564C23D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009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Von Rudolf Epp - Eigener Scan, Gemeinfrei, </a:t>
            </a:r>
            <a:r>
              <a:rPr lang="de-DE" dirty="0">
                <a:hlinkClick r:id="rId3"/>
              </a:rPr>
              <a:t>https://commons.wikimedia.org/w/index.php?curid=11628101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92600-D8AA-4A79-B926-010A564C23D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55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03.06.2024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edniskolaoselce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11628101" TargetMode="External"/><Relationship Id="rId2" Type="http://schemas.openxmlformats.org/officeDocument/2006/relationships/hyperlink" Target="https://commons.wikimedia.org/w/index.php?curid=447488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Volba povolání: kovář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František Kovařík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0755ECB-5DD3-E26F-C6FA-40CF38CCE411}"/>
              </a:ext>
            </a:extLst>
          </p:cNvPr>
          <p:cNvSpPr/>
          <p:nvPr/>
        </p:nvSpPr>
        <p:spPr>
          <a:xfrm>
            <a:off x="0" y="6138000"/>
            <a:ext cx="9144000" cy="7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FAACEEAD-F9EB-EBAD-DFDA-5329188C09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919" y="6138000"/>
            <a:ext cx="324416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56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Práce kováře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700" dirty="0">
                <a:latin typeface="Arial" pitchFamily="34" charset="0"/>
                <a:cs typeface="Arial" pitchFamily="34" charset="0"/>
              </a:rPr>
              <a:t>Ručně vyrábí umělecké předměty z kovů: 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opravuje, obnovuje, udržuje a rekonstruuje; 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zhotovuje kopie pro další využívání.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35423" y="3356992"/>
            <a:ext cx="3248745" cy="30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476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Pracovní činnost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700" dirty="0">
                <a:latin typeface="Arial" pitchFamily="34" charset="0"/>
                <a:cs typeface="Arial" pitchFamily="34" charset="0"/>
              </a:rPr>
              <a:t>Vytváření strojních součástí, nářadí a nástrojů.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Ohřev a úprava materiálu ve výhních a pecích.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Ohýbání kulatin tyčí, výpalků.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Uměleckořemeslná výroba: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volba materiálu;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výroba či úprava;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konečná povrchová úprava.</a:t>
            </a:r>
          </a:p>
          <a:p>
            <a:pPr lvl="1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2371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Předpoklady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700" dirty="0">
                <a:latin typeface="Arial" pitchFamily="34" charset="0"/>
                <a:cs typeface="Arial" pitchFamily="34" charset="0"/>
              </a:rPr>
              <a:t>Zájem o daný obor,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estetické cítění,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trpělivost a přesnost,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zručnost,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výtvarné předpoklady.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2"/>
          <a:stretch/>
        </p:blipFill>
        <p:spPr bwMode="auto">
          <a:xfrm>
            <a:off x="4788024" y="1052736"/>
            <a:ext cx="3960440" cy="531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60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Potřebné vzdělání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467328"/>
            <a:ext cx="7848872" cy="4896544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Arial" pitchFamily="34" charset="0"/>
                <a:cs typeface="Arial" pitchFamily="34" charset="0"/>
              </a:rPr>
              <a:t>Dokončené základní vzdělání.</a:t>
            </a:r>
          </a:p>
          <a:p>
            <a:r>
              <a:rPr lang="cs-CZ" sz="2800" dirty="0">
                <a:latin typeface="Arial" pitchFamily="34" charset="0"/>
                <a:cs typeface="Arial" pitchFamily="34" charset="0"/>
              </a:rPr>
              <a:t>Vyučovací předměty ZŠ: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Technická výchova;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praktické činnosti – dílny;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výtvarná výchova; 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fyzika.</a:t>
            </a:r>
          </a:p>
        </p:txBody>
      </p:sp>
    </p:spTree>
    <p:extLst>
      <p:ext uri="{BB962C8B-B14F-4D97-AF65-F5344CB8AC3E}">
        <p14:creationId xmlns:p14="http://schemas.microsoft.com/office/powerpoint/2010/main" val="224692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50890-2D90-4885-BC5B-D70EF7BC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70186"/>
          </a:xfrm>
        </p:spPr>
        <p:txBody>
          <a:bodyPr>
            <a:normAutofit/>
          </a:bodyPr>
          <a:lstStyle/>
          <a:p>
            <a:br>
              <a:rPr lang="cs-CZ" dirty="0">
                <a:latin typeface="Arial Black" pitchFamily="34" charset="0"/>
              </a:rPr>
            </a:br>
            <a:r>
              <a:rPr lang="cs-CZ" dirty="0">
                <a:latin typeface="Arial Black" pitchFamily="34" charset="0"/>
              </a:rPr>
              <a:t>Tříleté učební obory s výučním listem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D0956D-20E4-435E-912B-71DD136FA2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3969" y="1984248"/>
            <a:ext cx="7467600" cy="4873752"/>
          </a:xfrm>
        </p:spPr>
        <p:txBody>
          <a:bodyPr/>
          <a:lstStyle/>
          <a:p>
            <a:r>
              <a:rPr lang="cs-CZ" sz="2700" dirty="0">
                <a:latin typeface="Arial" pitchFamily="34" charset="0"/>
                <a:cs typeface="Arial" pitchFamily="34" charset="0"/>
              </a:rPr>
              <a:t>Umělecký kovář a zámečník, pasíř.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Podkovář a zemědělský kovář.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Kovář – strojní kovář.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04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Čtyřleté obory s maturitou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700" dirty="0">
                <a:latin typeface="Arial" pitchFamily="34" charset="0"/>
                <a:cs typeface="Arial" pitchFamily="34" charset="0"/>
              </a:rPr>
              <a:t>Výtvarné zpracování kovů – umělecké kovářství.</a:t>
            </a:r>
          </a:p>
          <a:p>
            <a:r>
              <a:rPr lang="cs-CZ" sz="2700" dirty="0">
                <a:latin typeface="Arial" pitchFamily="34" charset="0"/>
                <a:cs typeface="Arial" pitchFamily="34" charset="0"/>
              </a:rPr>
              <a:t>Výtvarné zpracování kovů a drahých kamenů – umělecké kovářství.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60032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Kde chci studovat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Střední škola a Základní škola, Oselce</a:t>
            </a:r>
          </a:p>
          <a:p>
            <a:r>
              <a:rPr lang="cs-CZ" dirty="0">
                <a:latin typeface="Arial" pitchFamily="34" charset="0"/>
                <a:cs typeface="Arial" pitchFamily="34" charset="0"/>
                <a:hlinkClick r:id="rId2"/>
              </a:rPr>
              <a:t>https://www.stredniskolaoselce.cz/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7523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51E2C6-EB45-4E91-5A6B-EF2D958B4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obrázků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612F11-7986-9DFC-4149-859A015404A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By Julienhascoat25 - Own work, CC BY-SA 4.0, </a:t>
            </a:r>
            <a:r>
              <a:rPr lang="en-US" dirty="0">
                <a:hlinkClick r:id="rId2"/>
              </a:rPr>
              <a:t>https://commons.wikimedia.org/w/index.php?curid=44748865</a:t>
            </a:r>
            <a:endParaRPr lang="cs-CZ" dirty="0"/>
          </a:p>
          <a:p>
            <a:r>
              <a:rPr lang="de-DE" dirty="0"/>
              <a:t>Von Rudolf Epp - Eigener Scan, Gemeinfrei, </a:t>
            </a:r>
            <a:r>
              <a:rPr lang="de-DE" dirty="0">
                <a:hlinkClick r:id="rId3"/>
              </a:rPr>
              <a:t>https://commons.wikimedia.org/w/index.php?curid=11628101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088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364</TotalTime>
  <Words>282</Words>
  <Application>Microsoft Office PowerPoint</Application>
  <PresentationFormat>Předvádění na obrazovce (4:3)</PresentationFormat>
  <Paragraphs>44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Century Schoolbook</vt:lpstr>
      <vt:lpstr>Wingdings</vt:lpstr>
      <vt:lpstr>Wingdings 2</vt:lpstr>
      <vt:lpstr>Arkýř</vt:lpstr>
      <vt:lpstr>Volba povolání: kovář</vt:lpstr>
      <vt:lpstr>Práce kováře</vt:lpstr>
      <vt:lpstr>Pracovní činnost</vt:lpstr>
      <vt:lpstr>Předpoklady</vt:lpstr>
      <vt:lpstr>Potřebné vzdělání</vt:lpstr>
      <vt:lpstr> Tříleté učební obory s výučním listem</vt:lpstr>
      <vt:lpstr>Čtyřleté obory s maturitou</vt:lpstr>
      <vt:lpstr>Kde chci studovat</vt:lpstr>
      <vt:lpstr>Zdroje obrázků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John</dc:creator>
  <cp:lastModifiedBy>Pavlas Ondřej</cp:lastModifiedBy>
  <cp:revision>16</cp:revision>
  <dcterms:created xsi:type="dcterms:W3CDTF">2020-03-23T09:46:45Z</dcterms:created>
  <dcterms:modified xsi:type="dcterms:W3CDTF">2024-06-03T13:38:11Z</dcterms:modified>
</cp:coreProperties>
</file>