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7" r:id="rId2"/>
    <p:sldId id="256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02DB35-F62A-4E0F-99A9-AA0BD13E531A}" v="4" dt="2022-09-11T16:09:02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Pavlasová" userId="4686198448792524" providerId="LiveId" clId="{B702DB35-F62A-4E0F-99A9-AA0BD13E531A}"/>
    <pc:docChg chg="addSld modSld">
      <pc:chgData name="Martina Pavlasová" userId="4686198448792524" providerId="LiveId" clId="{B702DB35-F62A-4E0F-99A9-AA0BD13E531A}" dt="2022-09-11T16:09:02.570" v="15" actId="20577"/>
      <pc:docMkLst>
        <pc:docMk/>
      </pc:docMkLst>
      <pc:sldChg chg="modNotesTx">
        <pc:chgData name="Martina Pavlasová" userId="4686198448792524" providerId="LiveId" clId="{B702DB35-F62A-4E0F-99A9-AA0BD13E531A}" dt="2022-09-11T16:06:52.200" v="1" actId="20577"/>
        <pc:sldMkLst>
          <pc:docMk/>
          <pc:sldMk cId="3319606620" sldId="258"/>
        </pc:sldMkLst>
      </pc:sldChg>
      <pc:sldChg chg="modSp modNotesTx">
        <pc:chgData name="Martina Pavlasová" userId="4686198448792524" providerId="LiveId" clId="{B702DB35-F62A-4E0F-99A9-AA0BD13E531A}" dt="2022-09-11T16:08:57.037" v="13"/>
        <pc:sldMkLst>
          <pc:docMk/>
          <pc:sldMk cId="2246922667" sldId="260"/>
        </pc:sldMkLst>
        <pc:picChg chg="mod">
          <ac:chgData name="Martina Pavlasová" userId="4686198448792524" providerId="LiveId" clId="{B702DB35-F62A-4E0F-99A9-AA0BD13E531A}" dt="2022-09-11T16:07:55.193" v="12" actId="14100"/>
          <ac:picMkLst>
            <pc:docMk/>
            <pc:sldMk cId="2246922667" sldId="260"/>
            <ac:picMk id="1026" creationId="{00000000-0000-0000-0000-000000000000}"/>
          </ac:picMkLst>
        </pc:picChg>
      </pc:sldChg>
      <pc:sldChg chg="modSp new mod">
        <pc:chgData name="Martina Pavlasová" userId="4686198448792524" providerId="LiveId" clId="{B702DB35-F62A-4E0F-99A9-AA0BD13E531A}" dt="2022-09-11T16:09:02.570" v="15" actId="20577"/>
        <pc:sldMkLst>
          <pc:docMk/>
          <pc:sldMk cId="4097311551" sldId="262"/>
        </pc:sldMkLst>
        <pc:spChg chg="mod">
          <ac:chgData name="Martina Pavlasová" userId="4686198448792524" providerId="LiveId" clId="{B702DB35-F62A-4E0F-99A9-AA0BD13E531A}" dt="2022-09-11T16:07:05.561" v="8" actId="20577"/>
          <ac:spMkLst>
            <pc:docMk/>
            <pc:sldMk cId="4097311551" sldId="262"/>
            <ac:spMk id="2" creationId="{A9E33910-2B91-2F02-9BF1-969121870D9D}"/>
          </ac:spMkLst>
        </pc:spChg>
        <pc:spChg chg="mod">
          <ac:chgData name="Martina Pavlasová" userId="4686198448792524" providerId="LiveId" clId="{B702DB35-F62A-4E0F-99A9-AA0BD13E531A}" dt="2022-09-11T16:09:02.570" v="15" actId="20577"/>
          <ac:spMkLst>
            <pc:docMk/>
            <pc:sldMk cId="4097311551" sldId="262"/>
            <ac:spMk id="3" creationId="{755BDCDB-45E3-104B-BE87-B27BB92BC4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F6F87-4CA9-47E6-967B-430C63A8AA1B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B256D-1607-4E79-99DA-594E9D550C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882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Von Rudolf Epp - Eigener Scan, Gemeinfrei, https://commons.wikimedia.org/w/index.php?curid=11628101</a:t>
            </a:r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0B256D-1607-4E79-99DA-594E9D550CC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266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Julienhascoat25 - Own work, CC BY-SA 4.0, https://commons.wikimedia.org/w/index.php?curid=44748865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0B256D-1607-4E79-99DA-594E9D550CC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578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11.09.2022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edniskolaoselce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/index.php?curid=44748865" TargetMode="External"/><Relationship Id="rId2" Type="http://schemas.openxmlformats.org/officeDocument/2006/relationships/hyperlink" Target="https://commons.wikimedia.org/w/index.php?curid=116281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Práce kováře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Kovář a umělecký kovář ručně </a:t>
            </a:r>
            <a:r>
              <a:rPr lang="cs-CZ" dirty="0">
                <a:solidFill>
                  <a:srgbClr val="FF0000"/>
                </a:solidFill>
              </a:rPr>
              <a:t>vyrábí umělecké předměty užitkového a dekorativního charakteru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z kovů při používání všech </a:t>
            </a:r>
            <a:r>
              <a:rPr lang="cs-CZ" dirty="0">
                <a:solidFill>
                  <a:srgbClr val="FF0000"/>
                </a:solidFill>
              </a:rPr>
              <a:t>rukodělných kovářských technik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, opravuje, obnovuje, udržuje a rekonstruuje shodné řemeslné památky z kovů a zhotovuje jejich kopie pro další využívání.</a:t>
            </a:r>
          </a:p>
        </p:txBody>
      </p:sp>
    </p:spTree>
    <p:extLst>
      <p:ext uri="{BB962C8B-B14F-4D97-AF65-F5344CB8AC3E}">
        <p14:creationId xmlns:p14="http://schemas.microsoft.com/office/powerpoint/2010/main" val="3657476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Volba povolání: kovář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František Kovařík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2A3657A-A909-0C17-047E-AC98895901C3}"/>
              </a:ext>
            </a:extLst>
          </p:cNvPr>
          <p:cNvSpPr/>
          <p:nvPr/>
        </p:nvSpPr>
        <p:spPr>
          <a:xfrm>
            <a:off x="0" y="6138000"/>
            <a:ext cx="9144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93E5CEEB-D9E2-C23A-B6C6-48FE4D7ED0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919" y="6138000"/>
            <a:ext cx="324416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5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Pracovní činnost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Vytváření strojních součástí, nářadí a nástrojů.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Ohřev a úprava materiálu ve výhních a pecích.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Ohýbání kulatin tyčí, výpalků.</a:t>
            </a: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Uměleckořemeslná výroba:</a:t>
            </a:r>
          </a:p>
          <a:p>
            <a:pPr lvl="1"/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volba materiálu;</a:t>
            </a:r>
          </a:p>
          <a:p>
            <a:pPr lvl="1"/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výroba či úprava;</a:t>
            </a:r>
          </a:p>
          <a:p>
            <a:pPr lvl="1"/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konečná povrchová úprava.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3710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Předpoklady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Broadway" pitchFamily="82" charset="0"/>
              </a:rPr>
              <a:t>Zájem o daný obor;</a:t>
            </a:r>
          </a:p>
          <a:p>
            <a:r>
              <a:rPr lang="cs-CZ" sz="3600" dirty="0">
                <a:latin typeface="Broadway" pitchFamily="82" charset="0"/>
              </a:rPr>
              <a:t>estetické cítění,</a:t>
            </a:r>
          </a:p>
          <a:p>
            <a:r>
              <a:rPr lang="cs-CZ" sz="3600" dirty="0">
                <a:latin typeface="Broadway" pitchFamily="82" charset="0"/>
              </a:rPr>
              <a:t>trpělivost a přesnost,</a:t>
            </a:r>
          </a:p>
          <a:p>
            <a:r>
              <a:rPr lang="cs-CZ" sz="3600" dirty="0">
                <a:latin typeface="Broadway" pitchFamily="82" charset="0"/>
              </a:rPr>
              <a:t>zručnost,</a:t>
            </a:r>
          </a:p>
          <a:p>
            <a:r>
              <a:rPr lang="cs-CZ" sz="3600" dirty="0">
                <a:latin typeface="Broadway" pitchFamily="82" charset="0"/>
              </a:rPr>
              <a:t>výtvarné předpoklady.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49307" y="1988840"/>
            <a:ext cx="1755059" cy="2406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960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Potřebné vzdělání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67328"/>
            <a:ext cx="4320480" cy="489654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Vyučovací předměty ZŠ:</a:t>
            </a:r>
          </a:p>
          <a:p>
            <a:pPr lvl="1"/>
            <a:r>
              <a:rPr lang="cs-CZ" dirty="0"/>
              <a:t>Praktické činnosti – dílny</a:t>
            </a:r>
          </a:p>
          <a:p>
            <a:pPr lvl="1"/>
            <a:r>
              <a:rPr lang="cs-CZ" dirty="0"/>
              <a:t>Výtvarná výchova </a:t>
            </a:r>
          </a:p>
          <a:p>
            <a:pPr lvl="1"/>
            <a:r>
              <a:rPr lang="cs-CZ" dirty="0"/>
              <a:t>Fyzika</a:t>
            </a:r>
          </a:p>
          <a:p>
            <a:r>
              <a:rPr lang="cs-CZ" dirty="0"/>
              <a:t>Tříletý učební obor s výučním listem:</a:t>
            </a:r>
          </a:p>
          <a:p>
            <a:pPr lvl="1"/>
            <a:r>
              <a:rPr lang="cs-CZ" dirty="0"/>
              <a:t>Umělecký kovář a zámečník, pasíř</a:t>
            </a:r>
          </a:p>
          <a:p>
            <a:pPr lvl="1"/>
            <a:r>
              <a:rPr lang="cs-CZ" dirty="0"/>
              <a:t>Podkovář a zemědělský kovář</a:t>
            </a:r>
          </a:p>
          <a:p>
            <a:pPr lvl="1"/>
            <a:r>
              <a:rPr lang="cs-CZ" dirty="0"/>
              <a:t>Kovář – strojní kovář</a:t>
            </a:r>
          </a:p>
          <a:p>
            <a:r>
              <a:rPr lang="cs-CZ" dirty="0"/>
              <a:t>Čtyřleté střední odborné vzdělání s maturitou:</a:t>
            </a:r>
          </a:p>
          <a:p>
            <a:pPr lvl="1"/>
            <a:r>
              <a:rPr lang="cs-CZ" dirty="0"/>
              <a:t>Výtvarné zpracování kovů – umělecké kovářství</a:t>
            </a:r>
          </a:p>
          <a:p>
            <a:pPr lvl="1"/>
            <a:r>
              <a:rPr lang="cs-CZ" dirty="0"/>
              <a:t>Výtvarné zpracování kovů a drahých kamenů – umělecké kovářství</a:t>
            </a:r>
          </a:p>
        </p:txBody>
      </p:sp>
      <p:pic>
        <p:nvPicPr>
          <p:cNvPr id="1026" name="Picture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32040" y="1125000"/>
            <a:ext cx="3600400" cy="46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6922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Kde chci studovat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Střední škola a Základní škola, Oselce</a:t>
            </a:r>
          </a:p>
          <a:p>
            <a:r>
              <a:rPr lang="cs-CZ" dirty="0">
                <a:hlinkClick r:id="rId2"/>
              </a:rPr>
              <a:t>https://www.stredniskolaoselce.cz/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752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E33910-2B91-2F02-9BF1-96912187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5BDCDB-45E3-104B-BE87-B27BB92BC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Von Rudolf Epp - Eigener Scan, Gemeinfrei, </a:t>
            </a:r>
            <a:r>
              <a:rPr lang="de-DE" dirty="0">
                <a:hlinkClick r:id="rId2"/>
              </a:rPr>
              <a:t>https://commons.wikimedia.org/w/index.php?curid=11628101</a:t>
            </a:r>
            <a:endParaRPr lang="cs-CZ" dirty="0"/>
          </a:p>
          <a:p>
            <a:r>
              <a:rPr lang="en-US" dirty="0"/>
              <a:t>By Julienhascoat25 - Own work, CC BY-SA 4.0, </a:t>
            </a:r>
            <a:r>
              <a:rPr lang="en-US" dirty="0">
                <a:hlinkClick r:id="rId3"/>
              </a:rPr>
              <a:t>https://commons.wikimedia.org/w/index.php?curid=44748865</a:t>
            </a:r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7311551"/>
      </p:ext>
    </p:extLst>
  </p:cSld>
  <p:clrMapOvr>
    <a:masterClrMapping/>
  </p:clrMapOvr>
</p:sld>
</file>

<file path=ppt/theme/theme1.xml><?xml version="1.0" encoding="utf-8"?>
<a:theme xmlns:a="http://schemas.openxmlformats.org/drawingml/2006/main" name="Došky">
  <a:themeElements>
    <a:clrScheme name="Došky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ošky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354</TotalTime>
  <Words>289</Words>
  <Application>Microsoft Office PowerPoint</Application>
  <PresentationFormat>Předvádění na obrazovce (4:3)</PresentationFormat>
  <Paragraphs>40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Broadway</vt:lpstr>
      <vt:lpstr>Calibri</vt:lpstr>
      <vt:lpstr>Tw Cen MT</vt:lpstr>
      <vt:lpstr>Došky</vt:lpstr>
      <vt:lpstr>Práce kováře</vt:lpstr>
      <vt:lpstr>Volba povolání: kovář</vt:lpstr>
      <vt:lpstr>Pracovní činnost</vt:lpstr>
      <vt:lpstr>Předpoklady</vt:lpstr>
      <vt:lpstr>Potřebné vzdělání</vt:lpstr>
      <vt:lpstr>Kde chci studovat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John</dc:creator>
  <cp:lastModifiedBy>Martina Pavlasová</cp:lastModifiedBy>
  <cp:revision>15</cp:revision>
  <dcterms:created xsi:type="dcterms:W3CDTF">2020-03-23T09:46:45Z</dcterms:created>
  <dcterms:modified xsi:type="dcterms:W3CDTF">2022-09-11T16:09:05Z</dcterms:modified>
</cp:coreProperties>
</file>